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90" r:id="rId5"/>
    <p:sldId id="295" r:id="rId6"/>
    <p:sldId id="391" r:id="rId7"/>
    <p:sldId id="392" r:id="rId8"/>
    <p:sldId id="382" r:id="rId9"/>
    <p:sldId id="298" r:id="rId10"/>
    <p:sldId id="302" r:id="rId11"/>
    <p:sldId id="407" r:id="rId12"/>
    <p:sldId id="408" r:id="rId13"/>
    <p:sldId id="409" r:id="rId14"/>
    <p:sldId id="406" r:id="rId15"/>
    <p:sldId id="399" r:id="rId16"/>
    <p:sldId id="351" r:id="rId17"/>
    <p:sldId id="387" r:id="rId18"/>
    <p:sldId id="400" r:id="rId19"/>
    <p:sldId id="404" r:id="rId20"/>
    <p:sldId id="405" r:id="rId21"/>
    <p:sldId id="305" r:id="rId22"/>
  </p:sldIdLst>
  <p:sldSz cx="12192000" cy="6858000"/>
  <p:notesSz cx="12192000" cy="6858000"/>
  <p:custDataLst>
    <p:tags r:id="rId26"/>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10" userDrawn="1">
          <p15:clr>
            <a:srgbClr val="A4A3A4"/>
          </p15:clr>
        </p15:guide>
        <p15:guide id="2" pos="21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83" autoAdjust="0"/>
  </p:normalViewPr>
  <p:slideViewPr>
    <p:cSldViewPr showGuides="1">
      <p:cViewPr varScale="1">
        <p:scale>
          <a:sx n="79" d="100"/>
          <a:sy n="79" d="100"/>
        </p:scale>
        <p:origin x="567" y="51"/>
      </p:cViewPr>
      <p:guideLst>
        <p:guide orient="horz" pos="2910"/>
        <p:guide pos="2147"/>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gs" Target="tags/tag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2162E6B-72CE-4813-9DB4-657C36CAFCB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D7F9F4F-00E2-4E15-AD1A-1F454D97419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7" Type="http://schemas.openxmlformats.org/officeDocument/2006/relationships/notesSlide" Target="../notesSlides/notesSlide1.xml"/><Relationship Id="rId16" Type="http://schemas.openxmlformats.org/officeDocument/2006/relationships/slideLayout" Target="../slideLayouts/slideLayout5.xml"/><Relationship Id="rId15" Type="http://schemas.openxmlformats.org/officeDocument/2006/relationships/image" Target="../media/image15.png"/><Relationship Id="rId14" Type="http://schemas.openxmlformats.org/officeDocument/2006/relationships/image" Target="../media/image14.jpe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3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0.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1.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2.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9" Type="http://schemas.openxmlformats.org/officeDocument/2006/relationships/image" Target="../media/image3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3.xml"/><Relationship Id="rId11" Type="http://schemas.openxmlformats.org/officeDocument/2006/relationships/slideLayout" Target="../slideLayouts/slideLayout5.xml"/><Relationship Id="rId10" Type="http://schemas.openxmlformats.org/officeDocument/2006/relationships/image" Target="../media/image40.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9" Type="http://schemas.openxmlformats.org/officeDocument/2006/relationships/image" Target="../media/image41.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4.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9" Type="http://schemas.openxmlformats.org/officeDocument/2006/relationships/image" Target="../media/image42.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5.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9" Type="http://schemas.openxmlformats.org/officeDocument/2006/relationships/image" Target="../media/image43.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6.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9" Type="http://schemas.openxmlformats.org/officeDocument/2006/relationships/image" Target="../media/image44.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7.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9" Type="http://schemas.openxmlformats.org/officeDocument/2006/relationships/image" Target="../media/image45.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8.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9" Type="http://schemas.openxmlformats.org/officeDocument/2006/relationships/image" Target="../media/image4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9.xml"/><Relationship Id="rId11" Type="http://schemas.openxmlformats.org/officeDocument/2006/relationships/slideLayout" Target="../slideLayouts/slideLayout5.xml"/><Relationship Id="rId10" Type="http://schemas.openxmlformats.org/officeDocument/2006/relationships/image" Target="../media/image47.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3.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5" Type="http://schemas.openxmlformats.org/officeDocument/2006/relationships/notesSlide" Target="../notesSlides/notesSlide4.xml"/><Relationship Id="rId14" Type="http://schemas.openxmlformats.org/officeDocument/2006/relationships/slideLayout" Target="../slideLayouts/slideLayout5.xml"/><Relationship Id="rId13" Type="http://schemas.openxmlformats.org/officeDocument/2006/relationships/image" Target="../media/image21.png"/><Relationship Id="rId12" Type="http://schemas.openxmlformats.org/officeDocument/2006/relationships/image" Target="../media/image20.png"/><Relationship Id="rId11" Type="http://schemas.openxmlformats.org/officeDocument/2006/relationships/image" Target="../media/image19.png"/><Relationship Id="rId10" Type="http://schemas.openxmlformats.org/officeDocument/2006/relationships/image" Target="../media/image18.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4" Type="http://schemas.openxmlformats.org/officeDocument/2006/relationships/notesSlide" Target="../notesSlides/notesSlide5.xml"/><Relationship Id="rId13" Type="http://schemas.openxmlformats.org/officeDocument/2006/relationships/slideLayout" Target="../slideLayouts/slideLayout5.xml"/><Relationship Id="rId12" Type="http://schemas.openxmlformats.org/officeDocument/2006/relationships/image" Target="../media/image25.png"/><Relationship Id="rId11" Type="http://schemas.openxmlformats.org/officeDocument/2006/relationships/image" Target="../media/image24.png"/><Relationship Id="rId10" Type="http://schemas.openxmlformats.org/officeDocument/2006/relationships/image" Target="../media/image23.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5" Type="http://schemas.openxmlformats.org/officeDocument/2006/relationships/notesSlide" Target="../notesSlides/notesSlide6.xml"/><Relationship Id="rId14" Type="http://schemas.openxmlformats.org/officeDocument/2006/relationships/slideLayout" Target="../slideLayouts/slideLayout5.xml"/><Relationship Id="rId13" Type="http://schemas.openxmlformats.org/officeDocument/2006/relationships/image" Target="../media/image30.png"/><Relationship Id="rId12" Type="http://schemas.openxmlformats.org/officeDocument/2006/relationships/image" Target="../media/image29.png"/><Relationship Id="rId11" Type="http://schemas.openxmlformats.org/officeDocument/2006/relationships/image" Target="../media/image28.png"/><Relationship Id="rId10" Type="http://schemas.openxmlformats.org/officeDocument/2006/relationships/image" Target="../media/image27.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3" Type="http://schemas.openxmlformats.org/officeDocument/2006/relationships/notesSlide" Target="../notesSlides/notesSlide7.xml"/><Relationship Id="rId12" Type="http://schemas.openxmlformats.org/officeDocument/2006/relationships/slideLayout" Target="../slideLayouts/slideLayout5.xml"/><Relationship Id="rId11" Type="http://schemas.openxmlformats.org/officeDocument/2006/relationships/image" Target="../media/image33.png"/><Relationship Id="rId10" Type="http://schemas.openxmlformats.org/officeDocument/2006/relationships/image" Target="../media/image32.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image" Target="../media/image34.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8.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9.xml"/><Relationship Id="rId10" Type="http://schemas.openxmlformats.org/officeDocument/2006/relationships/slideLayout" Target="../slideLayouts/slideLayout5.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grpSp>
        <p:nvGrpSpPr>
          <p:cNvPr id="22" name="object 22"/>
          <p:cNvGrpSpPr/>
          <p:nvPr/>
        </p:nvGrpSpPr>
        <p:grpSpPr>
          <a:xfrm>
            <a:off x="0" y="1029988"/>
            <a:ext cx="12192216" cy="4490085"/>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p:txBody>
        </p:sp>
        <p:sp>
          <p:nvSpPr>
            <p:cNvPr id="24" name="object 24"/>
            <p:cNvSpPr/>
            <p:nvPr/>
          </p:nvSpPr>
          <p:spPr>
            <a:xfrm>
              <a:off x="-89" y="1187195"/>
              <a:ext cx="12192216" cy="104775"/>
            </a:xfrm>
            <a:prstGeom prst="rect">
              <a:avLst/>
            </a:prstGeom>
            <a:blipFill>
              <a:blip r:embed="rId9" cstate="print"/>
              <a:stretch>
                <a:fillRect/>
              </a:stretch>
            </a:blipFill>
          </p:spPr>
          <p:txBody>
            <a:bodyPr wrap="square" lIns="0" tIns="0" rIns="0" bIns="0" rtlCol="0"/>
            <a:lstStyle/>
            <a:p/>
          </p:txBody>
        </p:sp>
      </p:grpSp>
      <p:sp>
        <p:nvSpPr>
          <p:cNvPr id="31" name="object 31"/>
          <p:cNvSpPr/>
          <p:nvPr/>
        </p:nvSpPr>
        <p:spPr>
          <a:xfrm>
            <a:off x="10754868" y="5894831"/>
            <a:ext cx="1437131" cy="963165"/>
          </a:xfrm>
          <a:prstGeom prst="rect">
            <a:avLst/>
          </a:prstGeom>
          <a:blipFill>
            <a:blip r:embed="rId10" cstate="print"/>
            <a:stretch>
              <a:fillRect/>
            </a:stretch>
          </a:blipFill>
        </p:spPr>
        <p:txBody>
          <a:bodyPr wrap="square" lIns="0" tIns="0" rIns="0" bIns="0" rtlCol="0"/>
          <a:lstStyle/>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1" cstate="print"/>
            <a:stretch>
              <a:fillRect/>
            </a:stretch>
          </a:blipFill>
        </p:spPr>
        <p:txBody>
          <a:bodyPr wrap="square" lIns="0" tIns="0" rIns="0" bIns="0" rtlCol="0"/>
          <a:lstStyle/>
          <a:p/>
        </p:txBody>
      </p:sp>
      <p:sp>
        <p:nvSpPr>
          <p:cNvPr id="34" name="object 34"/>
          <p:cNvSpPr/>
          <p:nvPr/>
        </p:nvSpPr>
        <p:spPr>
          <a:xfrm>
            <a:off x="1580388" y="5882640"/>
            <a:ext cx="821436" cy="812291"/>
          </a:xfrm>
          <a:prstGeom prst="rect">
            <a:avLst/>
          </a:prstGeom>
          <a:blipFill>
            <a:blip r:embed="rId12" cstate="print"/>
            <a:stretch>
              <a:fillRect/>
            </a:stretch>
          </a:blipFill>
        </p:spPr>
        <p:txBody>
          <a:bodyPr wrap="square" lIns="0" tIns="0" rIns="0" bIns="0" rtlCol="0"/>
          <a:lstStyle/>
          <a:p/>
        </p:txBody>
      </p:sp>
      <p:sp>
        <p:nvSpPr>
          <p:cNvPr id="35" name="object 35"/>
          <p:cNvSpPr/>
          <p:nvPr/>
        </p:nvSpPr>
        <p:spPr>
          <a:xfrm>
            <a:off x="2703576" y="6024371"/>
            <a:ext cx="1260348" cy="681228"/>
          </a:xfrm>
          <a:prstGeom prst="rect">
            <a:avLst/>
          </a:prstGeom>
          <a:blipFill>
            <a:blip r:embed="rId13" cstate="print"/>
            <a:stretch>
              <a:fillRect/>
            </a:stretch>
          </a:blipFill>
        </p:spPr>
        <p:txBody>
          <a:bodyPr wrap="square" lIns="0" tIns="0" rIns="0" bIns="0" rtlCol="0"/>
          <a:lstStyle/>
          <a:p/>
        </p:txBody>
      </p:sp>
      <p:sp>
        <p:nvSpPr>
          <p:cNvPr id="36" name="object 36"/>
          <p:cNvSpPr/>
          <p:nvPr/>
        </p:nvSpPr>
        <p:spPr>
          <a:xfrm>
            <a:off x="4287011" y="5926834"/>
            <a:ext cx="836676" cy="827530"/>
          </a:xfrm>
          <a:prstGeom prst="rect">
            <a:avLst/>
          </a:prstGeom>
          <a:blipFill>
            <a:blip r:embed="rId14" cstate="print"/>
            <a:stretch>
              <a:fillRect/>
            </a:stretch>
          </a:blipFill>
        </p:spPr>
        <p:txBody>
          <a:bodyPr wrap="square" lIns="0" tIns="0" rIns="0" bIns="0" rtlCol="0"/>
          <a:lstStyle/>
          <a:p/>
        </p:txBody>
      </p:sp>
      <p:sp>
        <p:nvSpPr>
          <p:cNvPr id="37" name="object 37"/>
          <p:cNvSpPr txBox="1"/>
          <p:nvPr/>
        </p:nvSpPr>
        <p:spPr>
          <a:xfrm>
            <a:off x="7269226" y="5918098"/>
            <a:ext cx="3538220"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 </a:t>
            </a:r>
            <a:r>
              <a:rPr lang="en-US" sz="2400" b="1" dirty="0">
                <a:solidFill>
                  <a:srgbClr val="1F4E79"/>
                </a:solidFill>
                <a:latin typeface="Times New Roman" panose="02020603050405020304"/>
                <a:cs typeface="Times New Roman" panose="02020603050405020304"/>
              </a:rPr>
              <a:t>Jing L</a:t>
            </a:r>
            <a:r>
              <a:rPr lang="en-US" sz="2400" b="1" dirty="0">
                <a:solidFill>
                  <a:srgbClr val="1F4E79"/>
                </a:solidFill>
                <a:latin typeface="Times New Roman" panose="02020603050405020304"/>
                <a:cs typeface="Times New Roman" panose="02020603050405020304"/>
              </a:rPr>
              <a:t>i</a:t>
            </a:r>
            <a:endParaRPr lang="en-US" sz="2400" b="1" dirty="0">
              <a:solidFill>
                <a:srgbClr val="1F4E79"/>
              </a:solidFill>
              <a:latin typeface="Times New Roman" panose="02020603050405020304"/>
              <a:cs typeface="Times New Roman" panose="02020603050405020304"/>
            </a:endParaRPr>
          </a:p>
        </p:txBody>
      </p:sp>
      <p:sp>
        <p:nvSpPr>
          <p:cNvPr id="38" name="object 38"/>
          <p:cNvSpPr txBox="1"/>
          <p:nvPr/>
        </p:nvSpPr>
        <p:spPr>
          <a:xfrm>
            <a:off x="664209" y="1569972"/>
            <a:ext cx="10863580" cy="1329055"/>
          </a:xfrm>
          <a:prstGeom prst="rect">
            <a:avLst/>
          </a:prstGeom>
        </p:spPr>
        <p:txBody>
          <a:bodyPr vert="horz" wrap="square" lIns="0" tIns="12065" rIns="0" bIns="0" rtlCol="0">
            <a:spAutoFit/>
          </a:bodyPr>
          <a:lstStyle/>
          <a:p>
            <a:pPr marL="1289685" marR="5080" indent="-1277620" algn="ctr">
              <a:lnSpc>
                <a:spcPct val="100000"/>
              </a:lnSpc>
              <a:spcBef>
                <a:spcPts val="95"/>
              </a:spcBef>
            </a:pPr>
            <a:r>
              <a:rPr lang="en-US" altLang="zh-CN" sz="2800" b="1" spc="-5" dirty="0">
                <a:solidFill>
                  <a:srgbClr val="1F4E79"/>
                </a:solidFill>
                <a:latin typeface="Times New Roman" panose="02020603050405020304"/>
                <a:cs typeface="Times New Roman" panose="02020603050405020304"/>
              </a:rPr>
              <a:t>Self-Supervised Denoising through Independent Cascade Graph</a:t>
            </a:r>
            <a:endParaRPr lang="en-US" altLang="zh-CN" sz="2800" b="1" spc="-5" dirty="0">
              <a:solidFill>
                <a:srgbClr val="1F4E79"/>
              </a:solidFill>
              <a:latin typeface="Times New Roman" panose="02020603050405020304"/>
              <a:cs typeface="Times New Roman" panose="02020603050405020304"/>
            </a:endParaRPr>
          </a:p>
          <a:p>
            <a:pPr marL="1289685" marR="5080" indent="-1277620" algn="ctr">
              <a:lnSpc>
                <a:spcPct val="100000"/>
              </a:lnSpc>
              <a:spcBef>
                <a:spcPts val="95"/>
              </a:spcBef>
            </a:pPr>
            <a:r>
              <a:rPr lang="en-US" altLang="zh-CN" sz="2800" b="1" spc="-5" dirty="0">
                <a:solidFill>
                  <a:srgbClr val="1F4E79"/>
                </a:solidFill>
                <a:latin typeface="Times New Roman" panose="02020603050405020304"/>
                <a:cs typeface="Times New Roman" panose="02020603050405020304"/>
              </a:rPr>
              <a:t>Augmentation for Robust Social Recommendation</a:t>
            </a:r>
            <a:endParaRPr lang="en-US" altLang="zh-CN" sz="2800" b="1" spc="-5" dirty="0">
              <a:solidFill>
                <a:srgbClr val="1F4E79"/>
              </a:solidFill>
              <a:latin typeface="Times New Roman" panose="02020603050405020304"/>
              <a:cs typeface="Times New Roman" panose="02020603050405020304"/>
            </a:endParaRPr>
          </a:p>
          <a:p>
            <a:pPr marL="1289685" marR="5080" indent="-1277620" algn="ctr">
              <a:lnSpc>
                <a:spcPct val="100000"/>
              </a:lnSpc>
              <a:spcBef>
                <a:spcPts val="95"/>
              </a:spcBef>
            </a:pPr>
            <a:endParaRPr lang="en-US" altLang="zh-CN" sz="2800" b="1" spc="-5" dirty="0">
              <a:solidFill>
                <a:srgbClr val="1F4E79"/>
              </a:solidFill>
              <a:latin typeface="Times New Roman" panose="02020603050405020304"/>
              <a:cs typeface="Times New Roman" panose="02020603050405020304"/>
            </a:endParaRPr>
          </a:p>
        </p:txBody>
      </p:sp>
      <p:sp>
        <p:nvSpPr>
          <p:cNvPr id="39" name="object 39"/>
          <p:cNvSpPr txBox="1"/>
          <p:nvPr/>
        </p:nvSpPr>
        <p:spPr>
          <a:xfrm>
            <a:off x="9137650" y="5227955"/>
            <a:ext cx="2520950" cy="257810"/>
          </a:xfrm>
          <a:prstGeom prst="rect">
            <a:avLst/>
          </a:prstGeom>
        </p:spPr>
        <p:txBody>
          <a:bodyPr vert="horz" wrap="square" lIns="0" tIns="12065" rIns="0" bIns="0" rtlCol="0">
            <a:spAutoFit/>
          </a:bodyPr>
          <a:lstStyle/>
          <a:p>
            <a:pPr marL="12700">
              <a:lnSpc>
                <a:spcPct val="100000"/>
              </a:lnSpc>
              <a:spcBef>
                <a:spcPts val="95"/>
              </a:spcBef>
            </a:pPr>
            <a:r>
              <a:rPr sz="1600" b="1" spc="150" dirty="0">
                <a:solidFill>
                  <a:srgbClr val="1F4E79"/>
                </a:solidFill>
                <a:latin typeface="Noto Sans Mono CJK HK"/>
                <a:cs typeface="Noto Sans Mono CJK HK"/>
              </a:rPr>
              <a:t>—— </a:t>
            </a:r>
            <a:r>
              <a:rPr lang="en-US" sz="1600" b="1" spc="150" dirty="0">
                <a:solidFill>
                  <a:srgbClr val="1F4E79"/>
                </a:solidFill>
                <a:latin typeface="Noto Sans Mono CJK HK"/>
                <a:cs typeface="Noto Sans Mono CJK HK"/>
              </a:rPr>
              <a:t>KDD</a:t>
            </a:r>
            <a:r>
              <a:rPr sz="1600" b="1" spc="5" dirty="0">
                <a:solidFill>
                  <a:srgbClr val="1F4E79"/>
                </a:solidFill>
                <a:latin typeface="Noto Sans Mono CJK HK"/>
                <a:sym typeface="+mn-ea"/>
              </a:rPr>
              <a:t>202</a:t>
            </a:r>
            <a:r>
              <a:rPr lang="en-US" sz="1600" b="1" spc="5" dirty="0">
                <a:solidFill>
                  <a:srgbClr val="1F4E79"/>
                </a:solidFill>
                <a:latin typeface="Noto Sans Mono CJK HK"/>
                <a:sym typeface="+mn-ea"/>
              </a:rPr>
              <a:t>4</a:t>
            </a:r>
            <a:endParaRPr lang="en-US" sz="1600" b="1" spc="5" dirty="0">
              <a:solidFill>
                <a:srgbClr val="1F4E79"/>
              </a:solidFill>
              <a:latin typeface="Noto Sans Mono CJK HK"/>
              <a:sym typeface="+mn-ea"/>
            </a:endParaRPr>
          </a:p>
        </p:txBody>
      </p:sp>
      <p:sp>
        <p:nvSpPr>
          <p:cNvPr id="40" name="object 40"/>
          <p:cNvSpPr txBox="1"/>
          <p:nvPr/>
        </p:nvSpPr>
        <p:spPr>
          <a:xfrm>
            <a:off x="2895600" y="5228155"/>
            <a:ext cx="6347333" cy="516255"/>
          </a:xfrm>
          <a:prstGeom prst="rect">
            <a:avLst/>
          </a:prstGeom>
        </p:spPr>
        <p:txBody>
          <a:bodyPr vert="horz" wrap="square" lIns="0" tIns="12065" rIns="0" bIns="0" rtlCol="0">
            <a:spAutoFit/>
          </a:bodyPr>
          <a:lstStyle/>
          <a:p>
            <a:pPr marR="28575" algn="ctr">
              <a:lnSpc>
                <a:spcPct val="100000"/>
              </a:lnSpc>
              <a:spcBef>
                <a:spcPts val="95"/>
              </a:spcBef>
            </a:pPr>
            <a:r>
              <a:rPr sz="1600" spc="-40" dirty="0">
                <a:latin typeface="Arial" panose="020B0604020202020204"/>
                <a:cs typeface="Arial" panose="020B0604020202020204"/>
              </a:rPr>
              <a:t>Code</a:t>
            </a:r>
            <a:r>
              <a:rPr lang="en-US" sz="1600" spc="-40" dirty="0">
                <a:latin typeface="Arial" panose="020B0604020202020204"/>
                <a:cs typeface="Arial" panose="020B0604020202020204"/>
              </a:rPr>
              <a:t> </a:t>
            </a:r>
            <a:r>
              <a:rPr sz="1600" spc="-40" dirty="0">
                <a:latin typeface="Arial" panose="020B0604020202020204"/>
                <a:cs typeface="Arial" panose="020B0604020202020204"/>
              </a:rPr>
              <a:t>:</a:t>
            </a:r>
            <a:r>
              <a:rPr lang="en-US" sz="1600" spc="-40" dirty="0">
                <a:latin typeface="Arial" panose="020B0604020202020204"/>
                <a:cs typeface="Arial" panose="020B0604020202020204"/>
              </a:rPr>
              <a:t> </a:t>
            </a:r>
            <a:r>
              <a:rPr lang="en-US" altLang="zh-CN" sz="1600" spc="-40" dirty="0">
                <a:latin typeface="Arial" panose="020B0604020202020204"/>
                <a:cs typeface="Arial" panose="020B0604020202020204"/>
              </a:rPr>
              <a:t>https://github.com/sunyc123r/SSD-ICGA.git</a:t>
            </a:r>
            <a:endParaRPr lang="en-US" altLang="zh-CN" sz="1600" spc="-40" dirty="0">
              <a:latin typeface="Arial" panose="020B0604020202020204"/>
              <a:cs typeface="Arial" panose="020B0604020202020204"/>
            </a:endParaRPr>
          </a:p>
          <a:p>
            <a:pPr marR="28575" algn="ctr">
              <a:lnSpc>
                <a:spcPct val="100000"/>
              </a:lnSpc>
              <a:spcBef>
                <a:spcPts val="95"/>
              </a:spcBef>
            </a:pPr>
            <a:endParaRPr sz="1600" spc="-40" dirty="0">
              <a:latin typeface="Arial" panose="020B0604020202020204"/>
              <a:cs typeface="Arial" panose="020B0604020202020204"/>
            </a:endParaRPr>
          </a:p>
        </p:txBody>
      </p:sp>
      <p:pic>
        <p:nvPicPr>
          <p:cNvPr id="26" name="图片 25" descr="捕获6"/>
          <p:cNvPicPr>
            <a:picLocks noChangeAspect="1"/>
          </p:cNvPicPr>
          <p:nvPr/>
        </p:nvPicPr>
        <p:blipFill>
          <a:blip r:embed="rId15"/>
          <a:stretch>
            <a:fillRect/>
          </a:stretch>
        </p:blipFill>
        <p:spPr>
          <a:xfrm>
            <a:off x="2266315" y="2514600"/>
            <a:ext cx="7852410" cy="26949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39461" y="1254760"/>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3" name="图片 22" descr="c3"/>
          <p:cNvPicPr>
            <a:picLocks noChangeAspect="1"/>
          </p:cNvPicPr>
          <p:nvPr/>
        </p:nvPicPr>
        <p:blipFill>
          <a:blip r:embed="rId9"/>
          <a:stretch>
            <a:fillRect/>
          </a:stretch>
        </p:blipFill>
        <p:spPr>
          <a:xfrm>
            <a:off x="2740660" y="1984375"/>
            <a:ext cx="6985635" cy="37299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39461" y="1254760"/>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3" name="图片 22" descr="c4"/>
          <p:cNvPicPr>
            <a:picLocks noChangeAspect="1"/>
          </p:cNvPicPr>
          <p:nvPr/>
        </p:nvPicPr>
        <p:blipFill>
          <a:blip r:embed="rId9"/>
          <a:stretch>
            <a:fillRect/>
          </a:stretch>
        </p:blipFill>
        <p:spPr>
          <a:xfrm>
            <a:off x="2448560" y="1930400"/>
            <a:ext cx="7139305" cy="44183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39461" y="1254760"/>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3" name="图片 22" descr="b1"/>
          <p:cNvPicPr>
            <a:picLocks noChangeAspect="1"/>
          </p:cNvPicPr>
          <p:nvPr/>
        </p:nvPicPr>
        <p:blipFill>
          <a:blip r:embed="rId9"/>
          <a:stretch>
            <a:fillRect/>
          </a:stretch>
        </p:blipFill>
        <p:spPr>
          <a:xfrm>
            <a:off x="2840990" y="2711450"/>
            <a:ext cx="6734810" cy="22987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39461" y="1254760"/>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4" name="图片 23" descr="b2"/>
          <p:cNvPicPr>
            <a:picLocks noChangeAspect="1"/>
          </p:cNvPicPr>
          <p:nvPr/>
        </p:nvPicPr>
        <p:blipFill>
          <a:blip r:embed="rId9"/>
          <a:stretch>
            <a:fillRect/>
          </a:stretch>
        </p:blipFill>
        <p:spPr>
          <a:xfrm>
            <a:off x="685800" y="2362200"/>
            <a:ext cx="4234180" cy="3180715"/>
          </a:xfrm>
          <a:prstGeom prst="rect">
            <a:avLst/>
          </a:prstGeom>
        </p:spPr>
      </p:pic>
      <p:pic>
        <p:nvPicPr>
          <p:cNvPr id="25" name="图片 24" descr="b3"/>
          <p:cNvPicPr>
            <a:picLocks noChangeAspect="1"/>
          </p:cNvPicPr>
          <p:nvPr/>
        </p:nvPicPr>
        <p:blipFill>
          <a:blip r:embed="rId10"/>
          <a:stretch>
            <a:fillRect/>
          </a:stretch>
        </p:blipFill>
        <p:spPr>
          <a:xfrm>
            <a:off x="5943600" y="2525395"/>
            <a:ext cx="4787900" cy="284035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39461" y="1254760"/>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4" name="图片 23" descr="b4"/>
          <p:cNvPicPr>
            <a:picLocks noChangeAspect="1"/>
          </p:cNvPicPr>
          <p:nvPr/>
        </p:nvPicPr>
        <p:blipFill>
          <a:blip r:embed="rId9"/>
          <a:stretch>
            <a:fillRect/>
          </a:stretch>
        </p:blipFill>
        <p:spPr>
          <a:xfrm>
            <a:off x="1196975" y="2042795"/>
            <a:ext cx="9798050" cy="372554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39461" y="1254760"/>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3" name="图片 22" descr="b5"/>
          <p:cNvPicPr>
            <a:picLocks noChangeAspect="1"/>
          </p:cNvPicPr>
          <p:nvPr/>
        </p:nvPicPr>
        <p:blipFill>
          <a:blip r:embed="rId9"/>
          <a:stretch>
            <a:fillRect/>
          </a:stretch>
        </p:blipFill>
        <p:spPr>
          <a:xfrm>
            <a:off x="2174875" y="1981200"/>
            <a:ext cx="7842250" cy="39941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39461" y="1254760"/>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4" name="图片 23" descr="b6"/>
          <p:cNvPicPr>
            <a:picLocks noChangeAspect="1"/>
          </p:cNvPicPr>
          <p:nvPr/>
        </p:nvPicPr>
        <p:blipFill>
          <a:blip r:embed="rId9"/>
          <a:stretch>
            <a:fillRect/>
          </a:stretch>
        </p:blipFill>
        <p:spPr>
          <a:xfrm>
            <a:off x="3114675" y="2109470"/>
            <a:ext cx="5842000" cy="348234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39461" y="1254760"/>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3" name="图片 22" descr="b7"/>
          <p:cNvPicPr>
            <a:picLocks noChangeAspect="1"/>
          </p:cNvPicPr>
          <p:nvPr/>
        </p:nvPicPr>
        <p:blipFill>
          <a:blip r:embed="rId9"/>
          <a:stretch>
            <a:fillRect/>
          </a:stretch>
        </p:blipFill>
        <p:spPr>
          <a:xfrm>
            <a:off x="2780665" y="2433955"/>
            <a:ext cx="6866255" cy="29940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39461" y="1254760"/>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3" name="图片 22" descr="b8"/>
          <p:cNvPicPr>
            <a:picLocks noChangeAspect="1"/>
          </p:cNvPicPr>
          <p:nvPr/>
        </p:nvPicPr>
        <p:blipFill>
          <a:blip r:embed="rId9"/>
          <a:stretch>
            <a:fillRect/>
          </a:stretch>
        </p:blipFill>
        <p:spPr>
          <a:xfrm>
            <a:off x="2846705" y="1974850"/>
            <a:ext cx="6703060" cy="392176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grpSp>
        <p:nvGrpSpPr>
          <p:cNvPr id="23" name="object 13"/>
          <p:cNvGrpSpPr/>
          <p:nvPr/>
        </p:nvGrpSpPr>
        <p:grpSpPr>
          <a:xfrm>
            <a:off x="3308603" y="2438400"/>
            <a:ext cx="4972050" cy="2268855"/>
            <a:chOff x="3308603" y="2438400"/>
            <a:chExt cx="4972050" cy="2268855"/>
          </a:xfrm>
        </p:grpSpPr>
        <p:sp>
          <p:nvSpPr>
            <p:cNvPr id="25" name="object 14"/>
            <p:cNvSpPr/>
            <p:nvPr/>
          </p:nvSpPr>
          <p:spPr>
            <a:xfrm>
              <a:off x="4097671" y="3788656"/>
              <a:ext cx="3473127" cy="346892"/>
            </a:xfrm>
            <a:prstGeom prst="rect">
              <a:avLst/>
            </a:prstGeom>
            <a:blipFill>
              <a:blip r:embed="rId9" cstate="print"/>
              <a:stretch>
                <a:fillRect/>
              </a:stretch>
            </a:blipFill>
          </p:spPr>
          <p:txBody>
            <a:bodyPr wrap="square" lIns="0" tIns="0" rIns="0" bIns="0" rtlCol="0"/>
            <a:lstStyle/>
            <a:p/>
          </p:txBody>
        </p:sp>
        <p:sp>
          <p:nvSpPr>
            <p:cNvPr id="26" name="object 15"/>
            <p:cNvSpPr/>
            <p:nvPr/>
          </p:nvSpPr>
          <p:spPr>
            <a:xfrm>
              <a:off x="3308603" y="2438400"/>
              <a:ext cx="4972050" cy="2268474"/>
            </a:xfrm>
            <a:prstGeom prst="rect">
              <a:avLst/>
            </a:prstGeom>
            <a:blipFill>
              <a:blip r:embed="rId10" cstate="print"/>
              <a:stretch>
                <a:fillRect/>
              </a:stretch>
            </a:blipFill>
          </p:spPr>
          <p:txBody>
            <a:bodyPr wrap="square" lIns="0" tIns="0" rIns="0" bIns="0" rtlCol="0"/>
            <a:lstStyle/>
            <a:p/>
          </p:txBody>
        </p:sp>
      </p:grpSp>
      <p:sp>
        <p:nvSpPr>
          <p:cNvPr id="27"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dirty="0">
              <a:latin typeface="Times New Roman" panose="02020603050405020304"/>
              <a:cs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627380"/>
          </a:xfrm>
          <a:prstGeom prst="rect">
            <a:avLst/>
          </a:prstGeom>
        </p:spPr>
        <p:txBody>
          <a:bodyPr vert="horz" wrap="square" lIns="0" tIns="12065" rIns="0" bIns="0" rtlCol="0">
            <a:spAutoFit/>
          </a:bodyPr>
          <a:lstStyle/>
          <a:p>
            <a:pPr marL="61595" algn="ctr">
              <a:lnSpc>
                <a:spcPct val="100000"/>
              </a:lnSpc>
              <a:spcBef>
                <a:spcPts val="95"/>
              </a:spcBef>
            </a:pPr>
            <a:r>
              <a:rPr lang="en-US" sz="4000" b="1" spc="-5" dirty="0">
                <a:solidFill>
                  <a:srgbClr val="001F5F"/>
                </a:solidFill>
                <a:latin typeface="Times New Roman" panose="02020603050405020304"/>
                <a:cs typeface="Times New Roman" panose="02020603050405020304"/>
              </a:rPr>
              <a:t> </a:t>
            </a:r>
            <a:r>
              <a:rPr lang="en-US" sz="3600" b="1" spc="-5" dirty="0">
                <a:solidFill>
                  <a:srgbClr val="001F5F"/>
                </a:solidFill>
                <a:latin typeface="Times New Roman" panose="02020603050405020304"/>
                <a:cs typeface="Times New Roman" panose="02020603050405020304"/>
              </a:rPr>
              <a:t>Introduction</a:t>
            </a:r>
            <a:endParaRPr lang="en-US" sz="3600" b="1" spc="-5" dirty="0">
              <a:solidFill>
                <a:srgbClr val="001F5F"/>
              </a:solidFill>
              <a:latin typeface="Times New Roman" panose="02020603050405020304"/>
              <a:cs typeface="Times New Roman" panose="02020603050405020304"/>
            </a:endParaRPr>
          </a:p>
        </p:txBody>
      </p:sp>
      <p:sp>
        <p:nvSpPr>
          <p:cNvPr id="27" name="文本框 26"/>
          <p:cNvSpPr txBox="1"/>
          <p:nvPr/>
        </p:nvSpPr>
        <p:spPr>
          <a:xfrm>
            <a:off x="607695" y="2362200"/>
            <a:ext cx="11523345" cy="922020"/>
          </a:xfrm>
          <a:prstGeom prst="rect">
            <a:avLst/>
          </a:prstGeom>
          <a:noFill/>
        </p:spPr>
        <p:txBody>
          <a:bodyPr wrap="square" rtlCol="0" anchor="t">
            <a:spAutoFit/>
          </a:bodyPr>
          <a:p>
            <a:pPr algn="just"/>
            <a:r>
              <a:rPr lang="en-US" altLang="zh-CN"/>
              <a:t>1</a:t>
            </a:r>
            <a:r>
              <a:rPr lang="zh-CN" altLang="en-US"/>
              <a:t>、</a:t>
            </a:r>
            <a:r>
              <a:rPr lang="en-US" altLang="zh-CN"/>
              <a:t>Existing solutions to alleviate social noise either filter out the noisy connections or generate new potential social connections. Due to the absence of labels, the former approaches may retain uncertain connections for user preference modeling while the latter methods may introduce additional social noise</a:t>
            </a:r>
            <a:r>
              <a:t> </a:t>
            </a:r>
            <a:r>
              <a:rPr lang="en-US"/>
              <a:t>.</a:t>
            </a:r>
            <a:endParaRPr lang="en-US"/>
          </a:p>
        </p:txBody>
      </p:sp>
      <p:sp>
        <p:nvSpPr>
          <p:cNvPr id="22" name="文本框 21"/>
          <p:cNvSpPr txBox="1"/>
          <p:nvPr/>
        </p:nvSpPr>
        <p:spPr>
          <a:xfrm>
            <a:off x="565150" y="3657600"/>
            <a:ext cx="11442065" cy="922020"/>
          </a:xfrm>
          <a:prstGeom prst="rect">
            <a:avLst/>
          </a:prstGeom>
          <a:noFill/>
        </p:spPr>
        <p:txBody>
          <a:bodyPr wrap="square" rtlCol="0" anchor="t">
            <a:spAutoFit/>
          </a:bodyPr>
          <a:p>
            <a:pPr algn="just"/>
            <a:r>
              <a:rPr lang="en-US" altLang="zh-CN"/>
              <a:t>2</a:t>
            </a:r>
            <a:r>
              <a:rPr lang="zh-CN" altLang="en-US"/>
              <a:t>、</a:t>
            </a:r>
            <a:r>
              <a:rPr lang="en-US" altLang="zh-CN"/>
              <a:t>social neighbor is noisy depends not only on the node itself but also on the indirect neighbors.Social noise likely comes from the connected users with low preference similarity; and Opinion Leaders (OLs) play a pivotal role in influence dissemination,surpassing high-similarity neighbors, regardless of their preference similarity with trusting peers.</a:t>
            </a: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14361"/>
            <a:ext cx="5849620" cy="566181"/>
          </a:xfrm>
          <a:prstGeom prst="rect">
            <a:avLst/>
          </a:prstGeom>
        </p:spPr>
        <p:txBody>
          <a:bodyPr vert="horz" wrap="square" lIns="0" tIns="12065" rIns="0" bIns="0" rtlCol="0">
            <a:spAutoFit/>
          </a:bodyPr>
          <a:lstStyle/>
          <a:p>
            <a:pPr marL="61595" algn="ctr">
              <a:lnSpc>
                <a:spcPct val="100000"/>
              </a:lnSpc>
              <a:spcBef>
                <a:spcPts val="95"/>
              </a:spcBef>
            </a:pPr>
            <a:r>
              <a:rPr lang="en-US" altLang="zh-CN" sz="3600" b="1" spc="-5" dirty="0">
                <a:solidFill>
                  <a:srgbClr val="001F5F"/>
                </a:solidFill>
                <a:latin typeface="Times New Roman" panose="02020603050405020304"/>
                <a:cs typeface="Times New Roman" panose="02020603050405020304"/>
              </a:rPr>
              <a:t>Overview</a:t>
            </a:r>
            <a:endParaRPr lang="en-US" sz="3600" b="1" spc="-5" dirty="0">
              <a:solidFill>
                <a:srgbClr val="001F5F"/>
              </a:solidFill>
              <a:latin typeface="Times New Roman" panose="02020603050405020304"/>
              <a:cs typeface="Times New Roman" panose="02020603050405020304"/>
            </a:endParaRPr>
          </a:p>
        </p:txBody>
      </p:sp>
      <p:pic>
        <p:nvPicPr>
          <p:cNvPr id="22" name="图片 21" descr="捕获1"/>
          <p:cNvPicPr>
            <a:picLocks noChangeAspect="1"/>
          </p:cNvPicPr>
          <p:nvPr/>
        </p:nvPicPr>
        <p:blipFill>
          <a:blip r:embed="rId9"/>
          <a:stretch>
            <a:fillRect/>
          </a:stretch>
        </p:blipFill>
        <p:spPr>
          <a:xfrm>
            <a:off x="476885" y="1398270"/>
            <a:ext cx="10928350" cy="50050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289425" y="1254760"/>
            <a:ext cx="3377565" cy="56642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sym typeface="+mn-ea"/>
              </a:rPr>
              <a:t>Method</a:t>
            </a:r>
            <a:endParaRPr lang="en-US" altLang="zh-CN" sz="3600" b="1" spc="-5" dirty="0">
              <a:solidFill>
                <a:srgbClr val="001F5F"/>
              </a:solidFill>
              <a:latin typeface="Times New Roman" panose="02020603050405020304"/>
              <a:cs typeface="Times New Roman" panose="02020603050405020304"/>
            </a:endParaRPr>
          </a:p>
        </p:txBody>
      </p:sp>
      <p:pic>
        <p:nvPicPr>
          <p:cNvPr id="25" name="图片 24" descr="捕获3"/>
          <p:cNvPicPr>
            <a:picLocks noChangeAspect="1"/>
          </p:cNvPicPr>
          <p:nvPr/>
        </p:nvPicPr>
        <p:blipFill>
          <a:blip r:embed="rId9"/>
          <a:stretch>
            <a:fillRect/>
          </a:stretch>
        </p:blipFill>
        <p:spPr>
          <a:xfrm>
            <a:off x="1223645" y="1936115"/>
            <a:ext cx="2310130" cy="3637915"/>
          </a:xfrm>
          <a:prstGeom prst="rect">
            <a:avLst/>
          </a:prstGeom>
        </p:spPr>
      </p:pic>
      <p:pic>
        <p:nvPicPr>
          <p:cNvPr id="26" name="图片 25" descr="a1"/>
          <p:cNvPicPr>
            <a:picLocks noChangeAspect="1"/>
          </p:cNvPicPr>
          <p:nvPr/>
        </p:nvPicPr>
        <p:blipFill>
          <a:blip r:embed="rId10"/>
          <a:stretch>
            <a:fillRect/>
          </a:stretch>
        </p:blipFill>
        <p:spPr>
          <a:xfrm>
            <a:off x="4425950" y="2209800"/>
            <a:ext cx="5743575" cy="835025"/>
          </a:xfrm>
          <a:prstGeom prst="rect">
            <a:avLst/>
          </a:prstGeom>
        </p:spPr>
      </p:pic>
      <p:pic>
        <p:nvPicPr>
          <p:cNvPr id="27" name="图片 26" descr="a2"/>
          <p:cNvPicPr>
            <a:picLocks noChangeAspect="1"/>
          </p:cNvPicPr>
          <p:nvPr/>
        </p:nvPicPr>
        <p:blipFill>
          <a:blip r:embed="rId11"/>
          <a:stretch>
            <a:fillRect/>
          </a:stretch>
        </p:blipFill>
        <p:spPr>
          <a:xfrm>
            <a:off x="4834890" y="3352800"/>
            <a:ext cx="5488940" cy="832485"/>
          </a:xfrm>
          <a:prstGeom prst="rect">
            <a:avLst/>
          </a:prstGeom>
        </p:spPr>
      </p:pic>
      <p:pic>
        <p:nvPicPr>
          <p:cNvPr id="28" name="图片 27" descr="a3"/>
          <p:cNvPicPr>
            <a:picLocks noChangeAspect="1"/>
          </p:cNvPicPr>
          <p:nvPr/>
        </p:nvPicPr>
        <p:blipFill>
          <a:blip r:embed="rId12"/>
          <a:stretch>
            <a:fillRect/>
          </a:stretch>
        </p:blipFill>
        <p:spPr>
          <a:xfrm>
            <a:off x="5198745" y="4493260"/>
            <a:ext cx="5031740" cy="673735"/>
          </a:xfrm>
          <a:prstGeom prst="rect">
            <a:avLst/>
          </a:prstGeom>
        </p:spPr>
      </p:pic>
      <p:pic>
        <p:nvPicPr>
          <p:cNvPr id="29" name="图片 28" descr="a4"/>
          <p:cNvPicPr>
            <a:picLocks noChangeAspect="1"/>
          </p:cNvPicPr>
          <p:nvPr/>
        </p:nvPicPr>
        <p:blipFill>
          <a:blip r:embed="rId13"/>
          <a:stretch>
            <a:fillRect/>
          </a:stretch>
        </p:blipFill>
        <p:spPr>
          <a:xfrm>
            <a:off x="5087620" y="5574030"/>
            <a:ext cx="5143500" cy="5702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289425" y="1254760"/>
            <a:ext cx="3377565" cy="56642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sym typeface="+mn-ea"/>
              </a:rPr>
              <a:t>Method</a:t>
            </a:r>
            <a:endParaRPr lang="en-US" altLang="zh-CN" sz="3600" b="1" spc="-5" dirty="0">
              <a:solidFill>
                <a:srgbClr val="001F5F"/>
              </a:solidFill>
              <a:latin typeface="Times New Roman" panose="02020603050405020304"/>
              <a:cs typeface="Times New Roman" panose="02020603050405020304"/>
            </a:endParaRPr>
          </a:p>
        </p:txBody>
      </p:sp>
      <p:pic>
        <p:nvPicPr>
          <p:cNvPr id="23" name="图片 22" descr="C"/>
          <p:cNvPicPr>
            <a:picLocks noChangeAspect="1"/>
          </p:cNvPicPr>
          <p:nvPr/>
        </p:nvPicPr>
        <p:blipFill>
          <a:blip r:embed="rId9"/>
          <a:stretch>
            <a:fillRect/>
          </a:stretch>
        </p:blipFill>
        <p:spPr>
          <a:xfrm>
            <a:off x="271145" y="1964690"/>
            <a:ext cx="3702685" cy="4349750"/>
          </a:xfrm>
          <a:prstGeom prst="rect">
            <a:avLst/>
          </a:prstGeom>
        </p:spPr>
      </p:pic>
      <p:pic>
        <p:nvPicPr>
          <p:cNvPr id="24" name="图片 23" descr="corrected"/>
          <p:cNvPicPr>
            <a:picLocks noChangeAspect="1"/>
          </p:cNvPicPr>
          <p:nvPr/>
        </p:nvPicPr>
        <p:blipFill>
          <a:blip r:embed="rId10"/>
          <a:stretch>
            <a:fillRect/>
          </a:stretch>
        </p:blipFill>
        <p:spPr>
          <a:xfrm>
            <a:off x="4876800" y="2057400"/>
            <a:ext cx="5636895" cy="1310640"/>
          </a:xfrm>
          <a:prstGeom prst="rect">
            <a:avLst/>
          </a:prstGeom>
        </p:spPr>
      </p:pic>
      <p:pic>
        <p:nvPicPr>
          <p:cNvPr id="25" name="图片 24" descr="a6"/>
          <p:cNvPicPr>
            <a:picLocks noChangeAspect="1"/>
          </p:cNvPicPr>
          <p:nvPr/>
        </p:nvPicPr>
        <p:blipFill>
          <a:blip r:embed="rId11"/>
          <a:stretch>
            <a:fillRect/>
          </a:stretch>
        </p:blipFill>
        <p:spPr>
          <a:xfrm>
            <a:off x="5294630" y="3581400"/>
            <a:ext cx="5518785" cy="676275"/>
          </a:xfrm>
          <a:prstGeom prst="rect">
            <a:avLst/>
          </a:prstGeom>
        </p:spPr>
      </p:pic>
      <p:pic>
        <p:nvPicPr>
          <p:cNvPr id="26" name="图片 25" descr="a7"/>
          <p:cNvPicPr>
            <a:picLocks noChangeAspect="1"/>
          </p:cNvPicPr>
          <p:nvPr/>
        </p:nvPicPr>
        <p:blipFill>
          <a:blip r:embed="rId12"/>
          <a:stretch>
            <a:fillRect/>
          </a:stretch>
        </p:blipFill>
        <p:spPr>
          <a:xfrm>
            <a:off x="5240655" y="4800600"/>
            <a:ext cx="5572760" cy="76644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39461" y="1254760"/>
            <a:ext cx="2514600" cy="57404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Method</a:t>
            </a:r>
            <a:endParaRPr sz="3600" dirty="0">
              <a:latin typeface="Times New Roman" panose="02020603050405020304"/>
              <a:cs typeface="Times New Roman" panose="02020603050405020304"/>
            </a:endParaRPr>
          </a:p>
        </p:txBody>
      </p:sp>
      <p:pic>
        <p:nvPicPr>
          <p:cNvPr id="25" name="图片 24" descr="捕获8"/>
          <p:cNvPicPr>
            <a:picLocks noChangeAspect="1"/>
          </p:cNvPicPr>
          <p:nvPr/>
        </p:nvPicPr>
        <p:blipFill>
          <a:blip r:embed="rId9"/>
          <a:stretch>
            <a:fillRect/>
          </a:stretch>
        </p:blipFill>
        <p:spPr>
          <a:xfrm>
            <a:off x="685800" y="1828800"/>
            <a:ext cx="4184650" cy="3867150"/>
          </a:xfrm>
          <a:prstGeom prst="rect">
            <a:avLst/>
          </a:prstGeom>
        </p:spPr>
      </p:pic>
      <p:pic>
        <p:nvPicPr>
          <p:cNvPr id="27" name="图片 26" descr="a8"/>
          <p:cNvPicPr>
            <a:picLocks noChangeAspect="1"/>
          </p:cNvPicPr>
          <p:nvPr/>
        </p:nvPicPr>
        <p:blipFill>
          <a:blip r:embed="rId10"/>
          <a:stretch>
            <a:fillRect/>
          </a:stretch>
        </p:blipFill>
        <p:spPr>
          <a:xfrm>
            <a:off x="5715000" y="1828800"/>
            <a:ext cx="5006340" cy="767715"/>
          </a:xfrm>
          <a:prstGeom prst="rect">
            <a:avLst/>
          </a:prstGeom>
        </p:spPr>
      </p:pic>
      <p:pic>
        <p:nvPicPr>
          <p:cNvPr id="28" name="图片 27" descr="a9"/>
          <p:cNvPicPr>
            <a:picLocks noChangeAspect="1"/>
          </p:cNvPicPr>
          <p:nvPr/>
        </p:nvPicPr>
        <p:blipFill>
          <a:blip r:embed="rId11"/>
          <a:stretch>
            <a:fillRect/>
          </a:stretch>
        </p:blipFill>
        <p:spPr>
          <a:xfrm>
            <a:off x="5795010" y="2819400"/>
            <a:ext cx="4977765" cy="661670"/>
          </a:xfrm>
          <a:prstGeom prst="rect">
            <a:avLst/>
          </a:prstGeom>
        </p:spPr>
      </p:pic>
      <p:pic>
        <p:nvPicPr>
          <p:cNvPr id="31" name="图片 30" descr="a10"/>
          <p:cNvPicPr>
            <a:picLocks noChangeAspect="1"/>
          </p:cNvPicPr>
          <p:nvPr/>
        </p:nvPicPr>
        <p:blipFill>
          <a:blip r:embed="rId12"/>
          <a:stretch>
            <a:fillRect/>
          </a:stretch>
        </p:blipFill>
        <p:spPr>
          <a:xfrm>
            <a:off x="5867400" y="3590290"/>
            <a:ext cx="5063490" cy="1294765"/>
          </a:xfrm>
          <a:prstGeom prst="rect">
            <a:avLst/>
          </a:prstGeom>
        </p:spPr>
      </p:pic>
      <p:pic>
        <p:nvPicPr>
          <p:cNvPr id="32" name="图片 31" descr="a12"/>
          <p:cNvPicPr>
            <a:picLocks noChangeAspect="1"/>
          </p:cNvPicPr>
          <p:nvPr/>
        </p:nvPicPr>
        <p:blipFill>
          <a:blip r:embed="rId13"/>
          <a:stretch>
            <a:fillRect/>
          </a:stretch>
        </p:blipFill>
        <p:spPr>
          <a:xfrm>
            <a:off x="5791200" y="5326380"/>
            <a:ext cx="4982210" cy="8553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39461" y="1254760"/>
            <a:ext cx="2514600" cy="57404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Method</a:t>
            </a:r>
            <a:endParaRPr sz="3600" dirty="0">
              <a:latin typeface="Times New Roman" panose="02020603050405020304"/>
              <a:cs typeface="Times New Roman" panose="02020603050405020304"/>
            </a:endParaRPr>
          </a:p>
        </p:txBody>
      </p:sp>
      <p:pic>
        <p:nvPicPr>
          <p:cNvPr id="23" name="图片 22" descr="a14"/>
          <p:cNvPicPr>
            <a:picLocks noChangeAspect="1"/>
          </p:cNvPicPr>
          <p:nvPr/>
        </p:nvPicPr>
        <p:blipFill>
          <a:blip r:embed="rId9"/>
          <a:stretch>
            <a:fillRect/>
          </a:stretch>
        </p:blipFill>
        <p:spPr>
          <a:xfrm>
            <a:off x="4420870" y="3429000"/>
            <a:ext cx="5311775" cy="778510"/>
          </a:xfrm>
          <a:prstGeom prst="rect">
            <a:avLst/>
          </a:prstGeom>
        </p:spPr>
      </p:pic>
      <p:pic>
        <p:nvPicPr>
          <p:cNvPr id="24" name="图片 23" descr="a13"/>
          <p:cNvPicPr>
            <a:picLocks noChangeAspect="1"/>
          </p:cNvPicPr>
          <p:nvPr/>
        </p:nvPicPr>
        <p:blipFill>
          <a:blip r:embed="rId10"/>
          <a:stretch>
            <a:fillRect/>
          </a:stretch>
        </p:blipFill>
        <p:spPr>
          <a:xfrm>
            <a:off x="4419600" y="2133600"/>
            <a:ext cx="4777740" cy="717550"/>
          </a:xfrm>
          <a:prstGeom prst="rect">
            <a:avLst/>
          </a:prstGeom>
        </p:spPr>
      </p:pic>
      <p:pic>
        <p:nvPicPr>
          <p:cNvPr id="26" name="图片 25" descr="a15"/>
          <p:cNvPicPr>
            <a:picLocks noChangeAspect="1"/>
          </p:cNvPicPr>
          <p:nvPr/>
        </p:nvPicPr>
        <p:blipFill>
          <a:blip r:embed="rId11"/>
          <a:stretch>
            <a:fillRect/>
          </a:stretch>
        </p:blipFill>
        <p:spPr>
          <a:xfrm>
            <a:off x="4495800" y="4572000"/>
            <a:ext cx="4930775" cy="6121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39461" y="1254760"/>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5" name="图片 24" descr="c1"/>
          <p:cNvPicPr>
            <a:picLocks noChangeAspect="1"/>
          </p:cNvPicPr>
          <p:nvPr/>
        </p:nvPicPr>
        <p:blipFill>
          <a:blip r:embed="rId9"/>
          <a:stretch>
            <a:fillRect/>
          </a:stretch>
        </p:blipFill>
        <p:spPr>
          <a:xfrm>
            <a:off x="3124200" y="1981200"/>
            <a:ext cx="6608445" cy="33775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39461" y="1254760"/>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4" name="图片 23" descr="c2"/>
          <p:cNvPicPr>
            <a:picLocks noChangeAspect="1"/>
          </p:cNvPicPr>
          <p:nvPr/>
        </p:nvPicPr>
        <p:blipFill>
          <a:blip r:embed="rId9"/>
          <a:stretch>
            <a:fillRect/>
          </a:stretch>
        </p:blipFill>
        <p:spPr>
          <a:xfrm>
            <a:off x="2633980" y="2209800"/>
            <a:ext cx="6838315" cy="3785235"/>
          </a:xfrm>
          <a:prstGeom prst="rect">
            <a:avLst/>
          </a:prstGeom>
        </p:spPr>
      </p:pic>
    </p:spTree>
  </p:cSld>
  <p:clrMapOvr>
    <a:masterClrMapping/>
  </p:clrMapOvr>
</p:sld>
</file>

<file path=ppt/tags/tag1.xml><?xml version="1.0" encoding="utf-8"?>
<p:tagLst xmlns:p="http://schemas.openxmlformats.org/presentationml/2006/main">
  <p:tag name="KSO_WPP_MARK_KEY" val="3d66cf53-fad4-4210-83ab-f3fa70c6c52a"/>
  <p:tag name="COMMONDATA" val="eyJoZGlkIjoiNmQwZDNhOTEzOTNjOWE2ZmE5ZjgyMWJlMDgzMDhkYWEifQ=="/>
  <p:tag name="commondata" val="eyJoZGlkIjoiNjIwZTVkYTY5MzIzY2M2ZTRiZDY5ZjM3YzkxNzU5NTk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6948</Words>
  <Application>WPS 演示</Application>
  <PresentationFormat>宽屏</PresentationFormat>
  <Paragraphs>395</Paragraphs>
  <Slides>19</Slides>
  <Notes>17</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19</vt:i4>
      </vt:variant>
    </vt:vector>
  </HeadingPairs>
  <TitlesOfParts>
    <vt:vector size="32" baseType="lpstr">
      <vt:lpstr>Arial</vt:lpstr>
      <vt:lpstr>宋体</vt:lpstr>
      <vt:lpstr>Wingdings</vt:lpstr>
      <vt:lpstr>Trebuchet MS</vt:lpstr>
      <vt:lpstr>Arial</vt:lpstr>
      <vt:lpstr>Times New Roman</vt:lpstr>
      <vt:lpstr>Noto Sans Mono CJK HK</vt:lpstr>
      <vt:lpstr>Segoe Print</vt:lpstr>
      <vt:lpstr>Calibri</vt:lpstr>
      <vt:lpstr>微软雅黑</vt:lpstr>
      <vt:lpstr>Arial Unicode MS</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小黑黑</cp:lastModifiedBy>
  <cp:revision>426</cp:revision>
  <dcterms:created xsi:type="dcterms:W3CDTF">2023-09-17T03:47:00Z</dcterms:created>
  <dcterms:modified xsi:type="dcterms:W3CDTF">2024-12-08T11:10:24Z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2023-09-02T08:00:00Z</vt:filetime>
  </property>
  <property fmtid="{D5CDD505-2E9C-101B-9397-08002B2CF9AE}" pid="3" name="Creator">
    <vt:lpwstr>Microsoft? PowerPoint? 2016</vt:lpwstr>
  </property>
  <property fmtid="{D5CDD505-2E9C-101B-9397-08002B2CF9AE}" pid="4" name="LastSaved">
    <vt:filetime>2023-09-23T08:00:00Z</vt:filetime>
  </property>
  <property fmtid="{D5CDD505-2E9C-101B-9397-08002B2CF9AE}" pid="5" name="ICV">
    <vt:lpwstr>B10ACF35BE6E4C1E9B96527CCA1F88C9_13</vt:lpwstr>
  </property>
  <property fmtid="{D5CDD505-2E9C-101B-9397-08002B2CF9AE}" pid="6" name="KSOProductBuildVer">
    <vt:lpwstr>2052-12.1.0.19302</vt:lpwstr>
  </property>
</Properties>
</file>